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76" r:id="rId5"/>
    <p:sldId id="261" r:id="rId6"/>
    <p:sldId id="274" r:id="rId7"/>
    <p:sldId id="263" r:id="rId8"/>
    <p:sldId id="275" r:id="rId9"/>
    <p:sldId id="278" r:id="rId10"/>
    <p:sldId id="260" r:id="rId11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3"/>
      <p:bold r:id="rId14"/>
    </p:embeddedFont>
    <p:embeddedFont>
      <p:font typeface="HY견고딕" panose="02030600000101010101" pitchFamily="18" charset="-127"/>
      <p:regular r:id="rId15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34" y="30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0251-C4E6-49A0-8766-C0184852315D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E0084-8A7B-4F96-9CF8-119FE56B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9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E0084-8A7B-4F96-9CF8-119FE56B709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8ACF-9B52-462C-ADF9-8F5CA233EC52}" type="datetimeFigureOut">
              <a:rPr lang="ko-KR" altLang="en-US" smtClean="0"/>
              <a:t>2016-11-18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8FF8-2F2C-43D2-8D4F-6F60B79C8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바탕 화면\Nwe템플릿\작업\PNG\maste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Nwe템플릿\작업\PNG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Documents and Settings\Administrator\바탕 화면\Nwe템플릿\작업\PNG\main-1.png"/>
          <p:cNvPicPr>
            <a:picLocks noChangeAspect="1" noChangeArrowheads="1"/>
          </p:cNvPicPr>
          <p:nvPr/>
        </p:nvPicPr>
        <p:blipFill>
          <a:blip r:embed="rId4" cstate="print"/>
          <a:srcRect b="20860"/>
          <a:stretch>
            <a:fillRect/>
          </a:stretch>
        </p:blipFill>
        <p:spPr bwMode="auto">
          <a:xfrm>
            <a:off x="0" y="0"/>
            <a:ext cx="9144000" cy="5427406"/>
          </a:xfrm>
          <a:prstGeom prst="rect">
            <a:avLst/>
          </a:prstGeom>
          <a:noFill/>
        </p:spPr>
      </p:pic>
      <p:pic>
        <p:nvPicPr>
          <p:cNvPr id="2053" name="Picture 5" descr="C:\Documents and Settings\Administrator\바탕 화면\Nwe템플릿\작업\PNG\main-2.png"/>
          <p:cNvPicPr>
            <a:picLocks noChangeAspect="1" noChangeArrowheads="1"/>
          </p:cNvPicPr>
          <p:nvPr/>
        </p:nvPicPr>
        <p:blipFill>
          <a:blip r:embed="rId5" cstate="print"/>
          <a:srcRect l="54086" t="25090"/>
          <a:stretch>
            <a:fillRect/>
          </a:stretch>
        </p:blipFill>
        <p:spPr bwMode="auto">
          <a:xfrm>
            <a:off x="4945626" y="1720645"/>
            <a:ext cx="4198374" cy="5137355"/>
          </a:xfrm>
          <a:prstGeom prst="rect">
            <a:avLst/>
          </a:prstGeom>
          <a:noFill/>
        </p:spPr>
      </p:pic>
      <p:pic>
        <p:nvPicPr>
          <p:cNvPr id="2054" name="Picture 6" descr="C:\Documents and Settings\Administrator\바탕 화면\Nwe템플릿\작업\PNG\main-3.png"/>
          <p:cNvPicPr>
            <a:picLocks noChangeAspect="1" noChangeArrowheads="1"/>
          </p:cNvPicPr>
          <p:nvPr/>
        </p:nvPicPr>
        <p:blipFill>
          <a:blip r:embed="rId6" cstate="print"/>
          <a:srcRect t="67814" r="44839"/>
          <a:stretch>
            <a:fillRect/>
          </a:stretch>
        </p:blipFill>
        <p:spPr bwMode="auto">
          <a:xfrm>
            <a:off x="0" y="4650658"/>
            <a:ext cx="5043948" cy="2207342"/>
          </a:xfrm>
          <a:prstGeom prst="rect">
            <a:avLst/>
          </a:prstGeom>
          <a:noFill/>
        </p:spPr>
      </p:pic>
      <p:pic>
        <p:nvPicPr>
          <p:cNvPr id="2056" name="Picture 8" descr="C:\Documents and Settings\Administrator\바탕 화면\Nwe템플릿\작업\PNG\main-5.png"/>
          <p:cNvPicPr>
            <a:picLocks noChangeAspect="1" noChangeArrowheads="1"/>
          </p:cNvPicPr>
          <p:nvPr/>
        </p:nvPicPr>
        <p:blipFill>
          <a:blip r:embed="rId7" cstate="print"/>
          <a:srcRect l="2258" t="30108"/>
          <a:stretch>
            <a:fillRect/>
          </a:stretch>
        </p:blipFill>
        <p:spPr bwMode="auto">
          <a:xfrm>
            <a:off x="206477" y="2135112"/>
            <a:ext cx="8937523" cy="479322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바탕 화면\Nwe템플릿\작업\PNG\메인퍼즐\02.png"/>
          <p:cNvPicPr>
            <a:picLocks noChangeAspect="1" noChangeArrowheads="1"/>
          </p:cNvPicPr>
          <p:nvPr/>
        </p:nvPicPr>
        <p:blipFill>
          <a:blip r:embed="rId8" cstate="print"/>
          <a:srcRect r="79677" b="79928"/>
          <a:stretch>
            <a:fillRect/>
          </a:stretch>
        </p:blipFill>
        <p:spPr bwMode="auto">
          <a:xfrm>
            <a:off x="0" y="0"/>
            <a:ext cx="1858297" cy="1376516"/>
          </a:xfrm>
          <a:prstGeom prst="rect">
            <a:avLst/>
          </a:prstGeom>
          <a:noFill/>
        </p:spPr>
      </p:pic>
      <p:pic>
        <p:nvPicPr>
          <p:cNvPr id="2058" name="Picture 10" descr="C:\Documents and Settings\Administrator\바탕 화면\Nwe템플릿\작업\PNG\메인퍼즐\03.png"/>
          <p:cNvPicPr>
            <a:picLocks noChangeAspect="1" noChangeArrowheads="1"/>
          </p:cNvPicPr>
          <p:nvPr/>
        </p:nvPicPr>
        <p:blipFill>
          <a:blip r:embed="rId9" cstate="print"/>
          <a:srcRect l="36022" t="8458" r="43226" b="50824"/>
          <a:stretch>
            <a:fillRect/>
          </a:stretch>
        </p:blipFill>
        <p:spPr bwMode="auto">
          <a:xfrm>
            <a:off x="3293806" y="580103"/>
            <a:ext cx="1897626" cy="2792362"/>
          </a:xfrm>
          <a:prstGeom prst="rect">
            <a:avLst/>
          </a:prstGeom>
          <a:noFill/>
        </p:spPr>
      </p:pic>
      <p:pic>
        <p:nvPicPr>
          <p:cNvPr id="2059" name="Picture 11" descr="C:\Documents and Settings\Administrator\바탕 화면\Nwe템플릿\작업\PNG\메인퍼즐\04.png"/>
          <p:cNvPicPr>
            <a:picLocks noChangeAspect="1" noChangeArrowheads="1"/>
          </p:cNvPicPr>
          <p:nvPr/>
        </p:nvPicPr>
        <p:blipFill>
          <a:blip r:embed="rId10" cstate="print"/>
          <a:srcRect l="19247" t="9749" r="42258" b="36057"/>
          <a:stretch>
            <a:fillRect/>
          </a:stretch>
        </p:blipFill>
        <p:spPr bwMode="auto">
          <a:xfrm>
            <a:off x="1759974" y="668594"/>
            <a:ext cx="3519949" cy="3716593"/>
          </a:xfrm>
          <a:prstGeom prst="rect">
            <a:avLst/>
          </a:prstGeom>
          <a:noFill/>
        </p:spPr>
      </p:pic>
      <p:pic>
        <p:nvPicPr>
          <p:cNvPr id="2060" name="Picture 12" descr="C:\Documents and Settings\Administrator\바탕 화면\Nwe템플릿\작업\PNG\메인퍼즐\05.png"/>
          <p:cNvPicPr>
            <a:picLocks noChangeAspect="1" noChangeArrowheads="1"/>
          </p:cNvPicPr>
          <p:nvPr/>
        </p:nvPicPr>
        <p:blipFill>
          <a:blip r:embed="rId11" cstate="print"/>
          <a:srcRect l="45699" t="20215" r="26344" b="49964"/>
          <a:stretch>
            <a:fillRect/>
          </a:stretch>
        </p:blipFill>
        <p:spPr bwMode="auto">
          <a:xfrm>
            <a:off x="4178710" y="1386348"/>
            <a:ext cx="2556387" cy="2045110"/>
          </a:xfrm>
          <a:prstGeom prst="rect">
            <a:avLst/>
          </a:prstGeom>
          <a:noFill/>
        </p:spPr>
      </p:pic>
      <p:pic>
        <p:nvPicPr>
          <p:cNvPr id="2061" name="Picture 13" descr="C:\Documents and Settings\Administrator\바탕 화면\Nwe템플릿\작업\PNG\메인퍼즐\01.png"/>
          <p:cNvPicPr>
            <a:picLocks noChangeAspect="1" noChangeArrowheads="1"/>
          </p:cNvPicPr>
          <p:nvPr/>
        </p:nvPicPr>
        <p:blipFill>
          <a:blip r:embed="rId12" cstate="print"/>
          <a:srcRect l="45269" t="22652" r="19893" b="48816"/>
          <a:stretch>
            <a:fillRect/>
          </a:stretch>
        </p:blipFill>
        <p:spPr bwMode="auto">
          <a:xfrm>
            <a:off x="4139381" y="1553497"/>
            <a:ext cx="3185651" cy="1956619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6991" y="2519159"/>
            <a:ext cx="5234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모의 해킹 </a:t>
            </a:r>
            <a:r>
              <a:rPr kumimoji="0"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1</a:t>
            </a:r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주차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0366" y="3316084"/>
            <a:ext cx="2993127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 1</a:t>
            </a:r>
            <a:r>
              <a:rPr kumimoji="0" lang="ko-KR" altLang="en-US" sz="2000" dirty="0">
                <a:latin typeface="HY견고딕" pitchFamily="18" charset="-127"/>
                <a:ea typeface="HY견고딕" pitchFamily="18" charset="-127"/>
              </a:rPr>
              <a:t>주차 진단 </a:t>
            </a:r>
            <a:r>
              <a:rPr kumimoji="0" lang="ko-KR" altLang="en-US" sz="2000" dirty="0" err="1">
                <a:latin typeface="HY견고딕" pitchFamily="18" charset="-127"/>
                <a:ea typeface="HY견고딕" pitchFamily="18" charset="-127"/>
              </a:rPr>
              <a:t>유형및</a:t>
            </a:r>
            <a:r>
              <a:rPr kumimoji="0" lang="ko-KR" altLang="en-US" sz="2000" dirty="0">
                <a:latin typeface="HY견고딕" pitchFamily="18" charset="-127"/>
                <a:ea typeface="HY견고딕" pitchFamily="18" charset="-127"/>
              </a:rPr>
              <a:t> 기준</a:t>
            </a:r>
            <a:endParaRPr kumimoji="0" lang="en-US" altLang="ko-KR" sz="2000" dirty="0">
              <a:latin typeface="HY견고딕" pitchFamily="18" charset="-127"/>
              <a:ea typeface="HY견고딕" pitchFamily="18" charset="-127"/>
            </a:endParaRPr>
          </a:p>
          <a:p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+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간단한 </a:t>
            </a:r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HTTP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메소드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Nwe템플릿\작업\PNG\e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3" name="Picture 3" descr="C:\Documents and Settings\Administrator\바탕 화면\Nwe템플릿\작업\PNG\endin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바탕 화면\Nwe템플릿\작업\PNG\ending-2.png"/>
          <p:cNvPicPr>
            <a:picLocks noChangeAspect="1" noChangeArrowheads="1"/>
          </p:cNvPicPr>
          <p:nvPr/>
        </p:nvPicPr>
        <p:blipFill>
          <a:blip r:embed="rId4" cstate="print"/>
          <a:srcRect l="18172" t="53333" r="18065"/>
          <a:stretch>
            <a:fillRect/>
          </a:stretch>
        </p:blipFill>
        <p:spPr bwMode="auto">
          <a:xfrm>
            <a:off x="1661652" y="3657600"/>
            <a:ext cx="5830529" cy="3200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바탕 화면\Nwe템플릿\작업\PNG\ending-3png.png"/>
          <p:cNvPicPr>
            <a:picLocks noChangeAspect="1" noChangeArrowheads="1"/>
          </p:cNvPicPr>
          <p:nvPr/>
        </p:nvPicPr>
        <p:blipFill>
          <a:blip r:embed="rId5" cstate="print"/>
          <a:srcRect l="29785" t="44875" r="27849" b="28889"/>
          <a:stretch>
            <a:fillRect/>
          </a:stretch>
        </p:blipFill>
        <p:spPr bwMode="auto">
          <a:xfrm>
            <a:off x="2723535" y="3077497"/>
            <a:ext cx="3873910" cy="1799303"/>
          </a:xfrm>
          <a:prstGeom prst="rect">
            <a:avLst/>
          </a:prstGeom>
          <a:noFill/>
        </p:spPr>
      </p:pic>
      <p:pic>
        <p:nvPicPr>
          <p:cNvPr id="5127" name="Picture 7" descr="C:\Documents and Settings\Administrator\바탕 화면\Nwe템플릿\작업\PNG\ending-5.png"/>
          <p:cNvPicPr>
            <a:picLocks noChangeAspect="1" noChangeArrowheads="1"/>
          </p:cNvPicPr>
          <p:nvPr/>
        </p:nvPicPr>
        <p:blipFill>
          <a:blip r:embed="rId6" cstate="print"/>
          <a:srcRect l="6667" t="8889"/>
          <a:stretch>
            <a:fillRect/>
          </a:stretch>
        </p:blipFill>
        <p:spPr bwMode="auto">
          <a:xfrm>
            <a:off x="609600" y="609600"/>
            <a:ext cx="8534400" cy="6248400"/>
          </a:xfrm>
          <a:prstGeom prst="rect">
            <a:avLst/>
          </a:prstGeom>
          <a:noFill/>
        </p:spPr>
      </p:pic>
      <p:pic>
        <p:nvPicPr>
          <p:cNvPr id="5131" name="Picture 11" descr="C:\Documents and Settings\Administrator\바탕 화면\Nwe템플릿\작업\PNG\엔딩퍼즐\02.png"/>
          <p:cNvPicPr>
            <a:picLocks noChangeAspect="1" noChangeArrowheads="1"/>
          </p:cNvPicPr>
          <p:nvPr/>
        </p:nvPicPr>
        <p:blipFill>
          <a:blip r:embed="rId7" cstate="print"/>
          <a:srcRect l="74409" b="65878"/>
          <a:stretch>
            <a:fillRect/>
          </a:stretch>
        </p:blipFill>
        <p:spPr bwMode="auto">
          <a:xfrm>
            <a:off x="6803923" y="0"/>
            <a:ext cx="2340077" cy="2340077"/>
          </a:xfrm>
          <a:prstGeom prst="rect">
            <a:avLst/>
          </a:prstGeom>
          <a:noFill/>
        </p:spPr>
      </p:pic>
      <p:pic>
        <p:nvPicPr>
          <p:cNvPr id="5132" name="Picture 12" descr="C:\Documents and Settings\Administrator\바탕 화면\Nwe템플릿\작업\PNG\엔딩퍼즐\03.png"/>
          <p:cNvPicPr>
            <a:picLocks noChangeAspect="1" noChangeArrowheads="1"/>
          </p:cNvPicPr>
          <p:nvPr/>
        </p:nvPicPr>
        <p:blipFill>
          <a:blip r:embed="rId8" cstate="print"/>
          <a:srcRect r="71721" b="51827"/>
          <a:stretch>
            <a:fillRect/>
          </a:stretch>
        </p:blipFill>
        <p:spPr bwMode="auto">
          <a:xfrm>
            <a:off x="0" y="0"/>
            <a:ext cx="2585884" cy="3303639"/>
          </a:xfrm>
          <a:prstGeom prst="rect">
            <a:avLst/>
          </a:prstGeom>
          <a:noFill/>
        </p:spPr>
      </p:pic>
      <p:pic>
        <p:nvPicPr>
          <p:cNvPr id="5129" name="Picture 9" descr="C:\Documents and Settings\Administrator\바탕 화면\Nwe템플릿\작업\PNG\엔딩퍼즐\04.png"/>
          <p:cNvPicPr>
            <a:picLocks noChangeAspect="1" noChangeArrowheads="1"/>
          </p:cNvPicPr>
          <p:nvPr/>
        </p:nvPicPr>
        <p:blipFill>
          <a:blip r:embed="rId9" cstate="print"/>
          <a:srcRect r="18602" b="70036"/>
          <a:stretch>
            <a:fillRect/>
          </a:stretch>
        </p:blipFill>
        <p:spPr bwMode="auto">
          <a:xfrm>
            <a:off x="0" y="0"/>
            <a:ext cx="7443019" cy="2054942"/>
          </a:xfrm>
          <a:prstGeom prst="rect">
            <a:avLst/>
          </a:prstGeom>
          <a:noFill/>
        </p:spPr>
      </p:pic>
      <p:pic>
        <p:nvPicPr>
          <p:cNvPr id="5130" name="Picture 10" descr="C:\Documents and Settings\Administrator\바탕 화면\Nwe템플릿\작업\PNG\엔딩퍼즐\01.png"/>
          <p:cNvPicPr>
            <a:picLocks noChangeAspect="1" noChangeArrowheads="1"/>
          </p:cNvPicPr>
          <p:nvPr/>
        </p:nvPicPr>
        <p:blipFill>
          <a:blip r:embed="rId10" cstate="print"/>
          <a:srcRect b="66738"/>
          <a:stretch>
            <a:fillRect/>
          </a:stretch>
        </p:blipFill>
        <p:spPr bwMode="auto">
          <a:xfrm>
            <a:off x="0" y="0"/>
            <a:ext cx="9144000" cy="228108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4253" y="1038833"/>
            <a:ext cx="5264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8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27133" y="2346933"/>
            <a:ext cx="6783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ㅎㅎ</a:t>
            </a:r>
            <a:r>
              <a:rPr kumimoji="0" lang="en-US" altLang="ko-KR" sz="1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..</a:t>
            </a:r>
            <a:endParaRPr kumimoji="0" lang="ko-KR" altLang="en-US" sz="10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Nwe템플릿\작업\PNG\목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739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istrator\바탕 화면\Nwe템플릿\작업\PNG\목차-1.png"/>
          <p:cNvPicPr>
            <a:picLocks noChangeAspect="1" noChangeArrowheads="1"/>
          </p:cNvPicPr>
          <p:nvPr/>
        </p:nvPicPr>
        <p:blipFill>
          <a:blip r:embed="rId3" cstate="print"/>
          <a:srcRect r="40753" b="52832"/>
          <a:stretch>
            <a:fillRect/>
          </a:stretch>
        </p:blipFill>
        <p:spPr bwMode="auto">
          <a:xfrm>
            <a:off x="0" y="0"/>
            <a:ext cx="5417574" cy="3234813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바탕 화면\Nwe템플릿\작업\PNG\목차-2.png"/>
          <p:cNvPicPr>
            <a:picLocks noChangeAspect="1" noChangeArrowheads="1"/>
          </p:cNvPicPr>
          <p:nvPr/>
        </p:nvPicPr>
        <p:blipFill>
          <a:blip r:embed="rId4" cstate="print"/>
          <a:srcRect r="62000"/>
          <a:stretch>
            <a:fillRect/>
          </a:stretch>
        </p:blipFill>
        <p:spPr bwMode="auto">
          <a:xfrm>
            <a:off x="-71780" y="0"/>
            <a:ext cx="3474720" cy="6858000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바탕 화면\Nwe템플릿\작업\PNG\목차-3.png"/>
          <p:cNvPicPr>
            <a:picLocks noChangeAspect="1" noChangeArrowheads="1"/>
          </p:cNvPicPr>
          <p:nvPr/>
        </p:nvPicPr>
        <p:blipFill>
          <a:blip r:embed="rId5" cstate="print"/>
          <a:srcRect l="55368" t="43509"/>
          <a:stretch>
            <a:fillRect/>
          </a:stretch>
        </p:blipFill>
        <p:spPr bwMode="auto">
          <a:xfrm>
            <a:off x="5062888" y="3106924"/>
            <a:ext cx="4081112" cy="3874168"/>
          </a:xfrm>
          <a:prstGeom prst="rect">
            <a:avLst/>
          </a:prstGeom>
          <a:noFill/>
        </p:spPr>
      </p:pic>
      <p:pic>
        <p:nvPicPr>
          <p:cNvPr id="3079" name="Picture 7" descr="C:\Documents and Settings\Administrator\바탕 화면\Nwe템플릿\작업\PNG\목차-5.png"/>
          <p:cNvPicPr>
            <a:picLocks noChangeAspect="1" noChangeArrowheads="1"/>
          </p:cNvPicPr>
          <p:nvPr/>
        </p:nvPicPr>
        <p:blipFill>
          <a:blip r:embed="rId6" cstate="print"/>
          <a:srcRect l="3474" t="3228" r="82211" b="84842"/>
          <a:stretch>
            <a:fillRect/>
          </a:stretch>
        </p:blipFill>
        <p:spPr bwMode="auto">
          <a:xfrm>
            <a:off x="428325" y="221381"/>
            <a:ext cx="1309035" cy="818147"/>
          </a:xfrm>
          <a:prstGeom prst="rect">
            <a:avLst/>
          </a:prstGeom>
          <a:noFill/>
        </p:spPr>
      </p:pic>
      <p:pic>
        <p:nvPicPr>
          <p:cNvPr id="1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3195483" y="2015613"/>
            <a:ext cx="5388077" cy="206478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2812026" y="1197660"/>
            <a:ext cx="1032387" cy="985102"/>
            <a:chOff x="2762866" y="1217324"/>
            <a:chExt cx="1032387" cy="985102"/>
          </a:xfrm>
        </p:grpSpPr>
        <p:pic>
          <p:nvPicPr>
            <p:cNvPr id="13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903130" y="1554059"/>
            <a:ext cx="332975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기술적 진단 유형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37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660612" y="3806250"/>
            <a:ext cx="5388077" cy="20647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2277155" y="2988297"/>
            <a:ext cx="1032387" cy="985102"/>
            <a:chOff x="2762866" y="1217324"/>
            <a:chExt cx="1032387" cy="985102"/>
          </a:xfrm>
        </p:grpSpPr>
        <p:pic>
          <p:nvPicPr>
            <p:cNvPr id="40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368259" y="3344696"/>
            <a:ext cx="34960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웹 모의 진단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  <p:pic>
        <p:nvPicPr>
          <p:cNvPr id="4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125739" y="5596887"/>
            <a:ext cx="5388077" cy="206478"/>
          </a:xfrm>
          <a:prstGeom prst="rect">
            <a:avLst/>
          </a:prstGeom>
          <a:noFill/>
        </p:spPr>
      </p:pic>
      <p:grpSp>
        <p:nvGrpSpPr>
          <p:cNvPr id="44" name="그룹 43"/>
          <p:cNvGrpSpPr/>
          <p:nvPr/>
        </p:nvGrpSpPr>
        <p:grpSpPr>
          <a:xfrm>
            <a:off x="1742282" y="4778934"/>
            <a:ext cx="1032387" cy="985102"/>
            <a:chOff x="2762866" y="1217324"/>
            <a:chExt cx="1032387" cy="985102"/>
          </a:xfrm>
        </p:grpSpPr>
        <p:pic>
          <p:nvPicPr>
            <p:cNvPr id="45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833386" y="5135333"/>
            <a:ext cx="45877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진단기준 </a:t>
            </a:r>
            <a:r>
              <a:rPr lang="ko-KR" altLang="en-US" sz="3200">
                <a:latin typeface="HY견고딕" pitchFamily="18" charset="-127"/>
                <a:ea typeface="HY견고딕" pitchFamily="18" charset="-127"/>
              </a:rPr>
              <a:t>및 웹 메서드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4118435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기술적 진단 유형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035" y="993098"/>
            <a:ext cx="411843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b="1" dirty="0"/>
              <a:t>기술적 진단 유형</a:t>
            </a:r>
            <a:endParaRPr lang="en-US" altLang="ko-KR" sz="4000" b="1" dirty="0"/>
          </a:p>
        </p:txBody>
      </p:sp>
      <p:sp>
        <p:nvSpPr>
          <p:cNvPr id="3" name="TextBox 2"/>
          <p:cNvSpPr txBox="1"/>
          <p:nvPr/>
        </p:nvSpPr>
        <p:spPr>
          <a:xfrm>
            <a:off x="739035" y="2271251"/>
            <a:ext cx="7683910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/>
              <a:t>업무서버</a:t>
            </a:r>
            <a:r>
              <a:rPr lang="en-US" altLang="ko-KR" sz="2400" dirty="0"/>
              <a:t>, </a:t>
            </a:r>
            <a:r>
              <a:rPr lang="ko-KR" altLang="en-US" sz="2400" dirty="0"/>
              <a:t>네트워크 장비</a:t>
            </a:r>
            <a:r>
              <a:rPr lang="en-US" altLang="ko-KR" sz="2400" dirty="0"/>
              <a:t>, </a:t>
            </a:r>
            <a:r>
              <a:rPr lang="ko-KR" altLang="en-US" sz="2400" dirty="0"/>
              <a:t>보안장비 취약점 점검</a:t>
            </a:r>
            <a:endParaRPr lang="en-US" altLang="ko-KR" sz="2400" dirty="0"/>
          </a:p>
          <a:p>
            <a:pPr lvl="1"/>
            <a:r>
              <a:rPr lang="en-US" altLang="ko-KR" sz="2000" dirty="0"/>
              <a:t>-</a:t>
            </a:r>
            <a:r>
              <a:rPr lang="ko-KR" altLang="en-US" sz="2000" dirty="0"/>
              <a:t>장비들의 </a:t>
            </a:r>
            <a:r>
              <a:rPr lang="ko-KR" altLang="en-US" sz="2000" dirty="0" err="1"/>
              <a:t>데몬들</a:t>
            </a:r>
            <a:r>
              <a:rPr lang="ko-KR" altLang="en-US" sz="2000" dirty="0"/>
              <a:t> 혹은 권한들의 취약점을 점검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주요 홈페이지 </a:t>
            </a:r>
            <a:r>
              <a:rPr lang="ko-KR" altLang="en-US" sz="2400" dirty="0" err="1"/>
              <a:t>모의해킹</a:t>
            </a:r>
            <a:r>
              <a:rPr lang="ko-KR" altLang="en-US" sz="2400" dirty="0"/>
              <a:t> </a:t>
            </a:r>
            <a:r>
              <a:rPr lang="ko-KR" altLang="en-US" sz="2400" dirty="0" err="1"/>
              <a:t>수행및</a:t>
            </a:r>
            <a:r>
              <a:rPr lang="ko-KR" altLang="en-US" sz="2400" dirty="0"/>
              <a:t> 내</a:t>
            </a:r>
            <a:r>
              <a:rPr lang="en-US" altLang="ko-KR" sz="2400" dirty="0"/>
              <a:t>,</a:t>
            </a:r>
            <a:r>
              <a:rPr lang="ko-KR" altLang="en-US" sz="2400" dirty="0" err="1"/>
              <a:t>외부망</a:t>
            </a:r>
            <a:r>
              <a:rPr lang="ko-KR" altLang="en-US" sz="2400" dirty="0"/>
              <a:t> </a:t>
            </a:r>
            <a:r>
              <a:rPr lang="ko-KR" altLang="en-US" sz="2400" dirty="0" err="1"/>
              <a:t>모의해킹</a:t>
            </a:r>
            <a:r>
              <a:rPr lang="ko-KR" altLang="en-US" sz="2400" dirty="0"/>
              <a:t> 및 </a:t>
            </a:r>
            <a:r>
              <a:rPr lang="en-US" altLang="ko-KR" sz="2400" dirty="0" err="1"/>
              <a:t>D.Dos</a:t>
            </a:r>
            <a:r>
              <a:rPr lang="ko-KR" altLang="en-US" sz="2400" dirty="0"/>
              <a:t>공격</a:t>
            </a:r>
            <a:endParaRPr lang="en-US" altLang="ko-KR" sz="2400" dirty="0"/>
          </a:p>
          <a:p>
            <a:pPr lvl="1"/>
            <a:r>
              <a:rPr lang="en-US" altLang="ko-KR" sz="2000" dirty="0"/>
              <a:t>-</a:t>
            </a:r>
            <a:r>
              <a:rPr lang="ko-KR" altLang="en-US" sz="2000" dirty="0"/>
              <a:t>초기의 </a:t>
            </a:r>
            <a:r>
              <a:rPr lang="ko-KR" altLang="en-US" sz="2000" dirty="0" err="1"/>
              <a:t>모의해킹</a:t>
            </a:r>
            <a:r>
              <a:rPr lang="en-US" altLang="ko-KR" sz="2000" dirty="0"/>
              <a:t>, </a:t>
            </a:r>
            <a:r>
              <a:rPr lang="ko-KR" altLang="en-US" sz="2000" dirty="0"/>
              <a:t>현재의 </a:t>
            </a:r>
            <a:r>
              <a:rPr lang="ko-KR" altLang="en-US" sz="2000" dirty="0" err="1"/>
              <a:t>모의해킹의</a:t>
            </a:r>
            <a:r>
              <a:rPr lang="ko-KR" altLang="en-US" sz="2000" dirty="0"/>
              <a:t> 차이</a:t>
            </a:r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ko-KR" altLang="en-US" sz="2400" dirty="0"/>
              <a:t>소스코드 전수검사</a:t>
            </a:r>
            <a:r>
              <a:rPr lang="en-US" altLang="ko-KR" sz="2400" dirty="0"/>
              <a:t>,</a:t>
            </a:r>
            <a:r>
              <a:rPr lang="ko-KR" altLang="en-US" sz="2400" dirty="0"/>
              <a:t> 육안검사</a:t>
            </a:r>
            <a:endParaRPr lang="en-US" altLang="ko-KR" sz="2400" dirty="0"/>
          </a:p>
          <a:p>
            <a:pPr lvl="1"/>
            <a:r>
              <a:rPr lang="en-US" altLang="ko-KR" sz="2000" dirty="0"/>
              <a:t>-</a:t>
            </a:r>
            <a:r>
              <a:rPr lang="ko-KR" altLang="en-US" sz="2000" dirty="0"/>
              <a:t>툴을 이용한 </a:t>
            </a:r>
            <a:r>
              <a:rPr lang="en-US" altLang="ko-KR" sz="2000" dirty="0"/>
              <a:t>1</a:t>
            </a:r>
            <a:r>
              <a:rPr lang="ko-KR" altLang="en-US" sz="2000" dirty="0"/>
              <a:t>차 점검 이후 확인된 결과물을 전문 보안 컨설턴트가 재검토하는 방식</a:t>
            </a:r>
          </a:p>
        </p:txBody>
      </p:sp>
    </p:spTree>
    <p:extLst>
      <p:ext uri="{BB962C8B-B14F-4D97-AF65-F5344CB8AC3E}">
        <p14:creationId xmlns:p14="http://schemas.microsoft.com/office/powerpoint/2010/main" val="125443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3092513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웹 모의 진단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/>
        </p:nvSpPr>
        <p:spPr bwMode="auto">
          <a:xfrm rot="5400000">
            <a:off x="2093767" y="-2093769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4011" y="593659"/>
            <a:ext cx="361028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800" b="1" dirty="0"/>
              <a:t>웹 모의 진단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64011" y="1561907"/>
            <a:ext cx="7266733" cy="464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ko-KR" altLang="en-US" sz="3200" b="1" dirty="0" err="1"/>
              <a:t>툴진단</a:t>
            </a:r>
            <a:r>
              <a:rPr lang="en-US" altLang="ko-KR" sz="3200" b="1" dirty="0"/>
              <a:t>(</a:t>
            </a:r>
            <a:r>
              <a:rPr lang="ko-KR" altLang="en-US" sz="3200" b="1" dirty="0"/>
              <a:t>웹 스캐너</a:t>
            </a:r>
            <a:r>
              <a:rPr lang="en-US" altLang="ko-KR" sz="3200" b="1" dirty="0"/>
              <a:t>)</a:t>
            </a:r>
            <a:endParaRPr lang="en-US" altLang="ko-KR" sz="2800" b="1" dirty="0"/>
          </a:p>
          <a:p>
            <a:pPr lvl="1"/>
            <a:r>
              <a:rPr lang="en-US" altLang="ko-KR" sz="2000" b="1" dirty="0"/>
              <a:t>-</a:t>
            </a:r>
            <a:r>
              <a:rPr lang="ko-KR" altLang="en-US" sz="2000" b="1" dirty="0"/>
              <a:t>자동으로 구조수집</a:t>
            </a:r>
            <a:r>
              <a:rPr lang="en-US" altLang="ko-KR" sz="2000" b="1" dirty="0"/>
              <a:t>,</a:t>
            </a:r>
            <a:r>
              <a:rPr lang="ko-KR" altLang="en-US" sz="2000" b="1" dirty="0"/>
              <a:t>취약점을 분석해준다 단</a:t>
            </a:r>
            <a:r>
              <a:rPr lang="en-US" altLang="ko-KR" sz="2000" b="1" dirty="0"/>
              <a:t>, </a:t>
            </a:r>
          </a:p>
          <a:p>
            <a:pPr lvl="1"/>
            <a:r>
              <a:rPr lang="ko-KR" altLang="en-US" sz="2000" b="1" dirty="0" err="1"/>
              <a:t>오탐이나</a:t>
            </a:r>
            <a:r>
              <a:rPr lang="ko-KR" altLang="en-US" sz="2000" b="1" dirty="0"/>
              <a:t> 탐지가 불가능한 부분도 있다</a:t>
            </a:r>
            <a:r>
              <a:rPr lang="en-US" altLang="ko-KR" sz="2000" b="1" dirty="0"/>
              <a:t>. </a:t>
            </a:r>
          </a:p>
          <a:p>
            <a:pPr marL="742950" indent="-742950">
              <a:buAutoNum type="arabicPeriod"/>
            </a:pPr>
            <a:endParaRPr lang="en-US" altLang="ko-KR" sz="3200" b="1" dirty="0"/>
          </a:p>
          <a:p>
            <a:pPr marL="742950" indent="-742950">
              <a:buAutoNum type="arabicPeriod"/>
            </a:pPr>
            <a:r>
              <a:rPr lang="ko-KR" altLang="en-US" sz="3200" b="1" dirty="0"/>
              <a:t>모의진단</a:t>
            </a:r>
            <a:endParaRPr lang="en-US" altLang="ko-KR" sz="2000" b="1" dirty="0"/>
          </a:p>
          <a:p>
            <a:pPr lvl="1"/>
            <a:r>
              <a:rPr lang="en-US" altLang="ko-KR" sz="2000" b="1" dirty="0"/>
              <a:t>-</a:t>
            </a:r>
            <a:r>
              <a:rPr lang="ko-KR" altLang="en-US" sz="2000" b="1" dirty="0"/>
              <a:t>각 이벤트 발생시 취약점을 검증하고 점검</a:t>
            </a:r>
            <a:endParaRPr lang="en-US" altLang="ko-KR" b="1" dirty="0"/>
          </a:p>
          <a:p>
            <a:pPr lvl="1"/>
            <a:r>
              <a:rPr lang="en-US" altLang="ko-KR" b="1" dirty="0"/>
              <a:t>	ex)</a:t>
            </a:r>
            <a:r>
              <a:rPr lang="en-US" altLang="ko-KR" b="1" dirty="0" err="1"/>
              <a:t>sql</a:t>
            </a:r>
            <a:r>
              <a:rPr lang="ko-KR" altLang="en-US" b="1" dirty="0" err="1"/>
              <a:t>인잭션</a:t>
            </a:r>
            <a:r>
              <a:rPr lang="en-US" altLang="ko-KR" b="1" dirty="0"/>
              <a:t>,</a:t>
            </a:r>
            <a:r>
              <a:rPr lang="ko-KR" altLang="en-US" b="1" dirty="0"/>
              <a:t>쿠키번호</a:t>
            </a:r>
            <a:r>
              <a:rPr lang="en-US" altLang="ko-KR" b="1" dirty="0"/>
              <a:t>,</a:t>
            </a:r>
            <a:r>
              <a:rPr lang="ko-KR" altLang="en-US" b="1" dirty="0"/>
              <a:t>파라미터 변조</a:t>
            </a:r>
            <a:r>
              <a:rPr lang="en-US" altLang="ko-KR" b="1" dirty="0"/>
              <a:t>, </a:t>
            </a:r>
            <a:r>
              <a:rPr lang="en-US" altLang="ko-KR" b="1" dirty="0" err="1"/>
              <a:t>xss</a:t>
            </a:r>
            <a:r>
              <a:rPr lang="ko-KR" altLang="en-US" b="1" dirty="0"/>
              <a:t>등</a:t>
            </a:r>
            <a:endParaRPr lang="en-US" altLang="ko-KR" b="1" dirty="0"/>
          </a:p>
          <a:p>
            <a:pPr lvl="1"/>
            <a:endParaRPr lang="en-US" altLang="ko-KR" b="1" dirty="0"/>
          </a:p>
          <a:p>
            <a:pPr marL="742950" indent="-742950">
              <a:buAutoNum type="arabicPeriod"/>
            </a:pPr>
            <a:r>
              <a:rPr lang="ko-KR" altLang="en-US" sz="3200" b="1" dirty="0"/>
              <a:t>소스진단</a:t>
            </a:r>
            <a:endParaRPr lang="en-US" altLang="ko-KR" sz="3200" b="1" dirty="0"/>
          </a:p>
          <a:p>
            <a:pPr lvl="1"/>
            <a:endParaRPr lang="en-US" altLang="ko-KR" b="1" dirty="0"/>
          </a:p>
          <a:p>
            <a:pPr lvl="1"/>
            <a:r>
              <a:rPr lang="en-US" altLang="ko-KR" b="1" dirty="0"/>
              <a:t>-</a:t>
            </a:r>
            <a:r>
              <a:rPr lang="ko-KR" altLang="en-US" b="1" dirty="0"/>
              <a:t>소스코드를 분석하여 취약점 발생가능한 위치를 확인하는 기법</a:t>
            </a:r>
            <a:r>
              <a:rPr lang="en-US" altLang="ko-KR" b="1" dirty="0"/>
              <a:t>.</a:t>
            </a:r>
          </a:p>
          <a:p>
            <a:pPr marL="742950" indent="-742950">
              <a:buAutoNum type="arabicPeriod"/>
            </a:pPr>
            <a:endParaRPr lang="en-US" altLang="ko-KR" b="1" dirty="0"/>
          </a:p>
          <a:p>
            <a:pPr lvl="1"/>
            <a:r>
              <a:rPr lang="en-US" altLang="ko-KR" b="1" dirty="0"/>
              <a:t>-</a:t>
            </a:r>
            <a:r>
              <a:rPr lang="ko-KR" altLang="en-US" b="1" dirty="0"/>
              <a:t>툴을 </a:t>
            </a:r>
            <a:r>
              <a:rPr lang="ko-KR" altLang="en-US" b="1" dirty="0" err="1"/>
              <a:t>이용후</a:t>
            </a:r>
            <a:r>
              <a:rPr lang="ko-KR" altLang="en-US" b="1" dirty="0"/>
              <a:t> 점검자가 검증하여 정상탐지 혹은 </a:t>
            </a:r>
            <a:r>
              <a:rPr lang="ko-KR" altLang="en-US" b="1" dirty="0" err="1"/>
              <a:t>오탐을</a:t>
            </a:r>
            <a:r>
              <a:rPr lang="ko-KR" altLang="en-US" b="1" dirty="0"/>
              <a:t> 분류한다</a:t>
            </a:r>
            <a:r>
              <a:rPr lang="en-US" altLang="ko-KR" b="1" dirty="0"/>
              <a:t>.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07247" y="2379519"/>
            <a:ext cx="24431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-&gt; </a:t>
            </a:r>
            <a:r>
              <a:rPr lang="ko-KR" altLang="en-US" b="1" dirty="0"/>
              <a:t>모의진단으로 보완</a:t>
            </a:r>
            <a:endParaRPr lang="ko-KR" altLang="en-US" dirty="0"/>
          </a:p>
        </p:txBody>
      </p:sp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8761005"/>
              </p:ext>
            </p:extLst>
          </p:nvPr>
        </p:nvGraphicFramePr>
        <p:xfrm>
          <a:off x="864011" y="810489"/>
          <a:ext cx="7968261" cy="53988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56087">
                  <a:extLst>
                    <a:ext uri="{9D8B030D-6E8A-4147-A177-3AD203B41FA5}">
                      <a16:colId xmlns:a16="http://schemas.microsoft.com/office/drawing/2014/main" val="3514967609"/>
                    </a:ext>
                  </a:extLst>
                </a:gridCol>
                <a:gridCol w="2656087">
                  <a:extLst>
                    <a:ext uri="{9D8B030D-6E8A-4147-A177-3AD203B41FA5}">
                      <a16:colId xmlns:a16="http://schemas.microsoft.com/office/drawing/2014/main" val="1227281839"/>
                    </a:ext>
                  </a:extLst>
                </a:gridCol>
                <a:gridCol w="2656087">
                  <a:extLst>
                    <a:ext uri="{9D8B030D-6E8A-4147-A177-3AD203B41FA5}">
                      <a16:colId xmlns:a16="http://schemas.microsoft.com/office/drawing/2014/main" val="1948831912"/>
                    </a:ext>
                  </a:extLst>
                </a:gridCol>
              </a:tblGrid>
              <a:tr h="47541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점검방법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단점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3919613"/>
                  </a:ext>
                </a:extLst>
              </a:tr>
              <a:tr h="1875593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 err="1"/>
                        <a:t>웹스캐너</a:t>
                      </a:r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육안으로 검증가능한 취약점을 제공함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탐지 불가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 err="1"/>
                        <a:t>오탐등으로</a:t>
                      </a:r>
                      <a:r>
                        <a:rPr lang="ko-KR" altLang="en-US" dirty="0"/>
                        <a:t> 인해 재점검이 필요</a:t>
                      </a:r>
                      <a:endParaRPr lang="en-US" altLang="ko-K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0239268"/>
                  </a:ext>
                </a:extLst>
              </a:tr>
              <a:tr h="15239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모의진단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웹 스캐너에서 탐지하지 못하는 부분을 상세하게 진단함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점검자의 기술적인 수준에 따라 탐지 편차가 있다</a:t>
                      </a:r>
                      <a:r>
                        <a:rPr lang="en-US" altLang="ko-KR" dirty="0"/>
                        <a:t>.</a:t>
                      </a:r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10984608"/>
                  </a:ext>
                </a:extLst>
              </a:tr>
              <a:tr h="1523920">
                <a:tc>
                  <a:txBody>
                    <a:bodyPr/>
                    <a:lstStyle/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소스진단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/>
                        <a:t>웹 스캐너 및 모의진단에 비해 광범위한 취약점 탐지범위를 제공함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en-US" altLang="ko-KR" dirty="0"/>
                    </a:p>
                    <a:p>
                      <a:pPr latinLnBrk="1"/>
                      <a:r>
                        <a:rPr lang="ko-KR" altLang="en-US" dirty="0" err="1"/>
                        <a:t>오탐등으로</a:t>
                      </a:r>
                      <a:r>
                        <a:rPr lang="ko-KR" altLang="en-US" dirty="0"/>
                        <a:t> 인해 점검자의 재검증이 요구됨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788696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6511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54693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365161" cy="211836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188902" y="3125805"/>
            <a:ext cx="6083717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 진단기준 및 </a:t>
            </a:r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http</a:t>
            </a:r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 메서드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743727" y="768636"/>
            <a:ext cx="7554451" cy="48782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200" b="1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진단기준</a:t>
            </a:r>
            <a:endParaRPr lang="en-US" altLang="ko-KR" b="1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>
              <a:lnSpc>
                <a:spcPct val="150000"/>
              </a:lnSpc>
            </a:pP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CVE(Common Vulnerabilities and Exposures)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국가기관 및 </a:t>
            </a:r>
            <a:r>
              <a:rPr lang="ko-KR" altLang="en-US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벤더사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등이 함께 발생된 치약점을 </a:t>
            </a:r>
            <a:r>
              <a:rPr lang="ko-KR" altLang="en-US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번호화시켜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 취약점을 관리하는 데이터베이스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CWE(Common Weakness Enumeration)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미국방성 산하의 </a:t>
            </a:r>
            <a:r>
              <a:rPr lang="en-US" altLang="ko-KR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mitre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라는 기관에서 정의해 놓은 </a:t>
            </a:r>
            <a:r>
              <a:rPr lang="en-US" altLang="ko-KR" sz="1200" dirty="0" err="1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C,Java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를 포함한 여러 개발언어에 대한 취약점 데이터베이스</a:t>
            </a:r>
            <a:endParaRPr lang="en-US" altLang="ko-KR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OWASP(Open Web Application Security Project)</a:t>
            </a: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전 세계 기업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, 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교육기관 및 개인이 만들어가는 오픈소스 어플리케이션 보안 프로젝트</a:t>
            </a:r>
            <a:endParaRPr lang="en-US" altLang="ko-KR" sz="12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  <a:p>
            <a:pPr lvl="1">
              <a:lnSpc>
                <a:spcPct val="200000"/>
              </a:lnSpc>
            </a:pP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-2016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년 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8</a:t>
            </a:r>
            <a:r>
              <a:rPr lang="ko-KR" altLang="en-US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월에 새로 릴리즈 됨</a:t>
            </a:r>
            <a:r>
              <a:rPr lang="en-US" altLang="ko-KR" sz="12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94413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40326" y="0"/>
            <a:ext cx="791869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간단한 </a:t>
            </a:r>
            <a:r>
              <a:rPr lang="en-US" altLang="ko-KR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HTTP </a:t>
            </a:r>
            <a:r>
              <a:rPr lang="ko-KR" altLang="en-US" sz="3600" dirty="0">
                <a:latin typeface="나눔명조 ExtraBold" panose="02020603020101020101" pitchFamily="18" charset="-127"/>
                <a:ea typeface="나눔명조 ExtraBold" panose="02020603020101020101" pitchFamily="18" charset="-127"/>
              </a:rPr>
              <a:t>프로토콜의 메서드 정리</a:t>
            </a:r>
            <a:endParaRPr lang="en-US" altLang="ko-KR" sz="3600" dirty="0">
              <a:latin typeface="나눔명조 ExtraBold" panose="02020603020101020101" pitchFamily="18" charset="-127"/>
              <a:ea typeface="나눔명조 ExtraBold" panose="0202060302010102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49472" y="1243054"/>
            <a:ext cx="800955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sz="3200" dirty="0"/>
              <a:t>get</a:t>
            </a:r>
            <a:endParaRPr lang="en-US" altLang="ko-KR" sz="2000" dirty="0"/>
          </a:p>
          <a:p>
            <a:pPr lvl="1"/>
            <a:r>
              <a:rPr lang="en-US" altLang="ko-KR" sz="2000" dirty="0"/>
              <a:t>-</a:t>
            </a:r>
            <a:r>
              <a:rPr lang="ko-KR" altLang="en-US" sz="2000" dirty="0"/>
              <a:t>웹에서 정보를 보낼 때 사용하는 프로토콜로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상에 파라미터가 보여 </a:t>
            </a:r>
            <a:r>
              <a:rPr lang="en-US" altLang="ko-KR" sz="2000" dirty="0" err="1"/>
              <a:t>ID,password</a:t>
            </a:r>
            <a:r>
              <a:rPr lang="en-US" altLang="ko-KR" sz="2000" dirty="0"/>
              <a:t> </a:t>
            </a:r>
            <a:r>
              <a:rPr lang="ko-KR" altLang="en-US" sz="2000" dirty="0"/>
              <a:t>가 보일 수 있다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marL="342900" indent="-342900">
              <a:buAutoNum type="arabicPeriod"/>
            </a:pPr>
            <a:r>
              <a:rPr lang="en-US" altLang="ko-KR" sz="3200" dirty="0"/>
              <a:t>post</a:t>
            </a:r>
          </a:p>
          <a:p>
            <a:pPr lvl="1"/>
            <a:r>
              <a:rPr lang="en-US" altLang="ko-KR" sz="2000" dirty="0"/>
              <a:t>-get</a:t>
            </a:r>
            <a:r>
              <a:rPr lang="ko-KR" altLang="en-US" sz="2000" dirty="0"/>
              <a:t>과 마찬가지로 웹에서 정보를 보낼 때 사용하는 프로토콜이지만 </a:t>
            </a:r>
            <a:r>
              <a:rPr lang="en-US" altLang="ko-KR" sz="2000" dirty="0" err="1"/>
              <a:t>url</a:t>
            </a:r>
            <a:r>
              <a:rPr lang="ko-KR" altLang="en-US" sz="2000" dirty="0"/>
              <a:t>상에 파라미터가 보이지 않아 자주 쓰인다</a:t>
            </a:r>
            <a:r>
              <a:rPr lang="en-US" altLang="ko-KR" sz="2000" dirty="0"/>
              <a:t>.</a:t>
            </a:r>
          </a:p>
          <a:p>
            <a:pPr lvl="1"/>
            <a:endParaRPr lang="en-US" altLang="ko-KR" sz="2000" dirty="0"/>
          </a:p>
          <a:p>
            <a:pPr lvl="1"/>
            <a:r>
              <a:rPr lang="en-US" altLang="ko-KR" sz="2000" dirty="0"/>
              <a:t>get</a:t>
            </a:r>
            <a:r>
              <a:rPr lang="ko-KR" altLang="en-US" sz="2000" dirty="0"/>
              <a:t>과 </a:t>
            </a:r>
            <a:r>
              <a:rPr lang="en-US" altLang="ko-KR" sz="2000" dirty="0"/>
              <a:t>post </a:t>
            </a:r>
            <a:r>
              <a:rPr lang="ko-KR" altLang="en-US" sz="2000" dirty="0"/>
              <a:t>둘다 </a:t>
            </a:r>
            <a:r>
              <a:rPr lang="en-US" altLang="ko-KR" sz="2000" dirty="0"/>
              <a:t>form </a:t>
            </a:r>
            <a:r>
              <a:rPr lang="ko-KR" altLang="en-US" sz="2000" dirty="0"/>
              <a:t>형태의 태그안에서 </a:t>
            </a:r>
            <a:r>
              <a:rPr lang="en-US" altLang="ko-KR" sz="2000" dirty="0"/>
              <a:t>action=“</a:t>
            </a:r>
            <a:r>
              <a:rPr lang="ko-KR" altLang="en-US" sz="2000" dirty="0" err="1"/>
              <a:t>보낼곳</a:t>
            </a:r>
            <a:r>
              <a:rPr lang="en-US" altLang="ko-KR" sz="2000" dirty="0"/>
              <a:t>“ </a:t>
            </a:r>
            <a:r>
              <a:rPr lang="ko-KR" altLang="en-US" sz="2000" dirty="0"/>
              <a:t>으로 보내며 </a:t>
            </a:r>
            <a:endParaRPr lang="en-US" altLang="ko-KR" sz="2000" dirty="0"/>
          </a:p>
          <a:p>
            <a:pPr lvl="1"/>
            <a:r>
              <a:rPr lang="ko-KR" altLang="en-US" sz="2000" dirty="0" err="1"/>
              <a:t>받는곳</a:t>
            </a:r>
            <a:r>
              <a:rPr lang="ko-KR" altLang="en-US" sz="2000" dirty="0"/>
              <a:t> 에서는 </a:t>
            </a:r>
            <a:r>
              <a:rPr lang="en-US" altLang="ko-KR" sz="2000" dirty="0" err="1"/>
              <a:t>request.getParameter</a:t>
            </a:r>
            <a:r>
              <a:rPr lang="en-US" altLang="ko-KR" sz="2000" dirty="0"/>
              <a:t> </a:t>
            </a:r>
            <a:r>
              <a:rPr lang="ko-KR" altLang="en-US" sz="2000" dirty="0"/>
              <a:t>형식으로 받는다</a:t>
            </a:r>
            <a:r>
              <a:rPr lang="en-US" altLang="ko-KR" sz="2000" dirty="0"/>
              <a:t>.</a:t>
            </a:r>
            <a:endParaRPr lang="en-US" altLang="ko-KR" sz="3200" dirty="0"/>
          </a:p>
          <a:p>
            <a:pPr marL="342900" indent="-342900">
              <a:buAutoNum type="arabicPeriod"/>
            </a:pPr>
            <a:r>
              <a:rPr lang="en-US" altLang="ko-KR" sz="3200" dirty="0"/>
              <a:t>put</a:t>
            </a:r>
          </a:p>
          <a:p>
            <a:pPr lvl="1"/>
            <a:r>
              <a:rPr lang="en-US" altLang="ko-KR" sz="2000" dirty="0"/>
              <a:t>-put </a:t>
            </a:r>
            <a:r>
              <a:rPr lang="ko-KR" altLang="en-US" sz="2000" dirty="0"/>
              <a:t>방식은 </a:t>
            </a:r>
            <a:r>
              <a:rPr lang="en-US" altLang="ko-KR" sz="2000" dirty="0"/>
              <a:t>get/post</a:t>
            </a:r>
            <a:r>
              <a:rPr lang="ko-KR" altLang="en-US" sz="2000" dirty="0"/>
              <a:t>방식과 비슷하게 쓰이나 </a:t>
            </a:r>
            <a:endParaRPr lang="en-US" altLang="ko-KR" sz="2000" dirty="0"/>
          </a:p>
          <a:p>
            <a:pPr lvl="1"/>
            <a:r>
              <a:rPr lang="en-US" altLang="ko-KR" sz="2000" dirty="0"/>
              <a:t>get/post</a:t>
            </a:r>
            <a:r>
              <a:rPr lang="ko-KR" altLang="en-US" sz="2000" dirty="0"/>
              <a:t>는 서버에 존재하는 스크립트나 파일을 요청하는데 비해 </a:t>
            </a:r>
            <a:endParaRPr lang="en-US" altLang="ko-KR" sz="2000" dirty="0"/>
          </a:p>
          <a:p>
            <a:pPr lvl="1"/>
            <a:r>
              <a:rPr lang="en-US" altLang="ko-KR" sz="2000" dirty="0"/>
              <a:t>put</a:t>
            </a:r>
            <a:r>
              <a:rPr lang="ko-KR" altLang="en-US" sz="2000" dirty="0"/>
              <a:t>방식은 새로 업로드할 방식을 </a:t>
            </a:r>
            <a:r>
              <a:rPr lang="ko-KR" altLang="en-US" sz="2000" dirty="0" err="1"/>
              <a:t>알려준다는점이다</a:t>
            </a:r>
            <a:r>
              <a:rPr lang="en-US" altLang="ko-KR" sz="2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56145925"/>
      </p:ext>
    </p:extLst>
  </p:cSld>
  <p:clrMapOvr>
    <a:masterClrMapping/>
  </p:clrMapOvr>
</p:sld>
</file>

<file path=ppt/theme/theme1.xml><?xml version="1.0" encoding="utf-8"?>
<a:theme xmlns:a="http://schemas.openxmlformats.org/drawingml/2006/main" name="무료템플릿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691</TotalTime>
  <Words>328</Words>
  <Application>Microsoft Office PowerPoint</Application>
  <PresentationFormat>화면 슬라이드 쇼(4:3)</PresentationFormat>
  <Paragraphs>91</Paragraphs>
  <Slides>10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6" baseType="lpstr">
      <vt:lpstr>나눔명조 ExtraBold</vt:lpstr>
      <vt:lpstr>Arial</vt:lpstr>
      <vt:lpstr>맑은 고딕</vt:lpstr>
      <vt:lpstr>굴림</vt:lpstr>
      <vt:lpstr>HY견고딕</vt:lpstr>
      <vt:lpstr>무료템플릿기본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PTMaker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PTMaker</dc:creator>
  <cp:lastModifiedBy>조재호</cp:lastModifiedBy>
  <cp:revision>46</cp:revision>
  <dcterms:created xsi:type="dcterms:W3CDTF">2009-07-13T09:47:47Z</dcterms:created>
  <dcterms:modified xsi:type="dcterms:W3CDTF">2016-11-18T09:10:24Z</dcterms:modified>
</cp:coreProperties>
</file>